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notesMasterIdLst>
    <p:notesMasterId r:id="rId24"/>
  </p:notesMasterIdLst>
  <p:sldIdLst>
    <p:sldId id="256" r:id="rId2"/>
    <p:sldId id="267" r:id="rId3"/>
    <p:sldId id="270" r:id="rId4"/>
    <p:sldId id="275" r:id="rId5"/>
    <p:sldId id="271" r:id="rId6"/>
    <p:sldId id="278" r:id="rId7"/>
    <p:sldId id="277" r:id="rId8"/>
    <p:sldId id="273" r:id="rId9"/>
    <p:sldId id="272" r:id="rId10"/>
    <p:sldId id="257" r:id="rId11"/>
    <p:sldId id="261" r:id="rId12"/>
    <p:sldId id="264" r:id="rId13"/>
    <p:sldId id="265" r:id="rId14"/>
    <p:sldId id="266" r:id="rId15"/>
    <p:sldId id="258" r:id="rId16"/>
    <p:sldId id="259" r:id="rId17"/>
    <p:sldId id="262" r:id="rId18"/>
    <p:sldId id="263" r:id="rId19"/>
    <p:sldId id="269" r:id="rId20"/>
    <p:sldId id="268" r:id="rId21"/>
    <p:sldId id="27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8123" autoAdjust="0"/>
  </p:normalViewPr>
  <p:slideViewPr>
    <p:cSldViewPr snapToGrid="0">
      <p:cViewPr varScale="1">
        <p:scale>
          <a:sx n="58" d="100"/>
          <a:sy n="58" d="100"/>
        </p:scale>
        <p:origin x="98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2164E-4259-4714-A8FE-C1C88617448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68D29-5AAD-41C4-9E99-3B613F851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2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68D29-5AAD-41C4-9E99-3B613F851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8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Coronoavirus</a:t>
            </a:r>
            <a:r>
              <a:rPr lang="en-US" dirty="0" smtClean="0"/>
              <a:t> pandemic is a Public</a:t>
            </a:r>
            <a:r>
              <a:rPr lang="en-US" baseline="0" dirty="0" smtClean="0"/>
              <a:t> health Emergency of International Concern. Its caused by Virus SARS-Cov-2.</a:t>
            </a:r>
          </a:p>
          <a:p>
            <a:r>
              <a:rPr lang="en-US" baseline="0" dirty="0" smtClean="0"/>
              <a:t>outbreak originated in Wuhan, China in Dec 2019 and has led to 2.4 million cases since.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68D29-5AAD-41C4-9E99-3B613F851B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gets transformed, or Encoded, to bring it to such a state that now the machine can easily parse it. In other words, the features of the data can now be easily interpreted by the algorithm</a:t>
            </a:r>
            <a:r>
              <a:rPr lang="en-US" b="1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68D29-5AAD-41C4-9E99-3B613F851B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2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Aggregations provide us with a high-level view of the data as the behavior of groups or aggregates is more stable than individual data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TTS to evaluate Model Performance on unseen test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68D29-5AAD-41C4-9E99-3B613F851B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6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4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6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2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9580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762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59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64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33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91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9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1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17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5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8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3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9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64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eelakshmiTCH/IBM_Data_Science_Coursera_Capstone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0184"/>
            <a:ext cx="8825658" cy="4014291"/>
          </a:xfrm>
        </p:spPr>
        <p:txBody>
          <a:bodyPr/>
          <a:lstStyle/>
          <a:p>
            <a:r>
              <a:rPr lang="en-US" sz="4800" dirty="0" smtClean="0"/>
              <a:t>IBM Advanced Data Science Capstone Project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  </a:t>
            </a:r>
            <a:r>
              <a:rPr lang="en-US" sz="4000" dirty="0" smtClean="0"/>
              <a:t>COVID-19 </a:t>
            </a:r>
            <a:r>
              <a:rPr lang="en-US" sz="4000" dirty="0" smtClean="0"/>
              <a:t>Predictions</a:t>
            </a:r>
            <a:br>
              <a:rPr lang="en-US" sz="4000" dirty="0" smtClean="0"/>
            </a:br>
            <a:r>
              <a:rPr lang="en-US" sz="4000" dirty="0"/>
              <a:t> </a:t>
            </a:r>
            <a:r>
              <a:rPr lang="en-US" sz="4000" dirty="0" smtClean="0"/>
              <a:t>                                          - by </a:t>
            </a:r>
            <a:r>
              <a:rPr lang="en-US" sz="4000" dirty="0" err="1" smtClean="0"/>
              <a:t>Sree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2932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672" y="452718"/>
            <a:ext cx="11192718" cy="884158"/>
          </a:xfrm>
        </p:spPr>
        <p:txBody>
          <a:bodyPr/>
          <a:lstStyle/>
          <a:p>
            <a:r>
              <a:rPr lang="en-US" sz="3200" b="1" dirty="0" smtClean="0"/>
              <a:t>COVID-19 Predictions : Cases by World, US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474" t="37214" r="10427" b="18397"/>
          <a:stretch/>
        </p:blipFill>
        <p:spPr>
          <a:xfrm>
            <a:off x="203522" y="1481560"/>
            <a:ext cx="11932534" cy="47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2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672" y="452718"/>
            <a:ext cx="11192718" cy="884158"/>
          </a:xfrm>
        </p:spPr>
        <p:txBody>
          <a:bodyPr/>
          <a:lstStyle/>
          <a:p>
            <a:r>
              <a:rPr lang="en-US" sz="3200" b="1" dirty="0" smtClean="0"/>
              <a:t>COVID-19 Predictions : </a:t>
            </a:r>
            <a:r>
              <a:rPr lang="en-US" sz="2800" b="1" dirty="0" smtClean="0"/>
              <a:t>Daily Increase </a:t>
            </a:r>
            <a:r>
              <a:rPr lang="en-US" sz="2800" b="1" dirty="0" smtClean="0"/>
              <a:t>in Cases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953" t="37722" r="10380" b="18566"/>
          <a:stretch/>
        </p:blipFill>
        <p:spPr>
          <a:xfrm>
            <a:off x="405114" y="1915609"/>
            <a:ext cx="11395276" cy="468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2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672" y="452718"/>
            <a:ext cx="11192718" cy="884158"/>
          </a:xfrm>
        </p:spPr>
        <p:txBody>
          <a:bodyPr/>
          <a:lstStyle/>
          <a:p>
            <a:r>
              <a:rPr lang="en-US" sz="3200" b="1" dirty="0" smtClean="0"/>
              <a:t>COVID-19 Predictions  : </a:t>
            </a:r>
            <a:r>
              <a:rPr lang="en-US" sz="2800" b="1" dirty="0" smtClean="0"/>
              <a:t>US cases in the top 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138" t="57300" r="12564" b="33354"/>
          <a:stretch/>
        </p:blipFill>
        <p:spPr>
          <a:xfrm>
            <a:off x="128954" y="1131278"/>
            <a:ext cx="11671436" cy="1411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747" t="35021" r="26234" b="16371"/>
          <a:stretch/>
        </p:blipFill>
        <p:spPr>
          <a:xfrm>
            <a:off x="804441" y="2707871"/>
            <a:ext cx="9884780" cy="39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4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672" y="452718"/>
            <a:ext cx="11192718" cy="884158"/>
          </a:xfrm>
        </p:spPr>
        <p:txBody>
          <a:bodyPr/>
          <a:lstStyle/>
          <a:p>
            <a:r>
              <a:rPr lang="en-US" sz="3200" b="1" dirty="0" smtClean="0"/>
              <a:t>COVID-19 Predictions : Chart by top 10 World, US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272" t="26076" r="25807" b="43544"/>
          <a:stretch/>
        </p:blipFill>
        <p:spPr>
          <a:xfrm>
            <a:off x="555586" y="1776713"/>
            <a:ext cx="11302678" cy="39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1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672" y="452718"/>
            <a:ext cx="11192718" cy="884158"/>
          </a:xfrm>
        </p:spPr>
        <p:txBody>
          <a:bodyPr/>
          <a:lstStyle/>
          <a:p>
            <a:r>
              <a:rPr lang="en-US" sz="3200" b="1" dirty="0" smtClean="0"/>
              <a:t>COVID-19 Predictions : Data </a:t>
            </a:r>
            <a:r>
              <a:rPr lang="en-US" sz="2800" b="1" dirty="0" smtClean="0"/>
              <a:t>by Province/State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351" t="20759" r="11851" b="30042"/>
          <a:stretch/>
        </p:blipFill>
        <p:spPr>
          <a:xfrm>
            <a:off x="607672" y="1255854"/>
            <a:ext cx="10219713" cy="48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4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42" t="35079" r="40739" b="16919"/>
          <a:stretch/>
        </p:blipFill>
        <p:spPr>
          <a:xfrm>
            <a:off x="937548" y="2008208"/>
            <a:ext cx="8715737" cy="481085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7846" y="198074"/>
            <a:ext cx="11408923" cy="1642301"/>
          </a:xfrm>
        </p:spPr>
        <p:txBody>
          <a:bodyPr/>
          <a:lstStyle/>
          <a:p>
            <a:r>
              <a:rPr lang="en-US" sz="3200" b="1" dirty="0"/>
              <a:t>COVID-19 Predictions : </a:t>
            </a:r>
            <a:r>
              <a:rPr lang="en-US" sz="3200" b="1" dirty="0" smtClean="0"/>
              <a:t>SVM </a:t>
            </a:r>
            <a:br>
              <a:rPr lang="en-US" sz="3200" b="1" dirty="0" smtClean="0"/>
            </a:br>
            <a:r>
              <a:rPr lang="en-US" sz="2000" dirty="0" smtClean="0"/>
              <a:t>In </a:t>
            </a:r>
            <a:r>
              <a:rPr lang="en-US" sz="2000" dirty="0"/>
              <a:t>machine learning, support-vector machines are supervised learning models with associated learning algorithms that analyze data used for classification and </a:t>
            </a:r>
            <a:r>
              <a:rPr lang="en-US" sz="2000" dirty="0" smtClean="0"/>
              <a:t>regression analysis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82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9" y="452718"/>
            <a:ext cx="11372126" cy="1381869"/>
          </a:xfrm>
        </p:spPr>
        <p:txBody>
          <a:bodyPr/>
          <a:lstStyle/>
          <a:p>
            <a:r>
              <a:rPr lang="en-US" sz="3200" b="1" dirty="0" smtClean="0"/>
              <a:t>COVID-19 Predictions : </a:t>
            </a:r>
            <a:r>
              <a:rPr lang="en-US" sz="4000" dirty="0" smtClean="0"/>
              <a:t> </a:t>
            </a:r>
            <a:r>
              <a:rPr lang="en-US" sz="2800" b="1" dirty="0" smtClean="0"/>
              <a:t>Polynomial Regression </a:t>
            </a:r>
            <a:br>
              <a:rPr lang="en-US" sz="2800" b="1" dirty="0" smtClean="0"/>
            </a:br>
            <a:r>
              <a:rPr lang="en-US" sz="1800" dirty="0" smtClean="0"/>
              <a:t>original </a:t>
            </a:r>
            <a:r>
              <a:rPr lang="en-US" sz="1800" dirty="0"/>
              <a:t>features are converted into </a:t>
            </a:r>
            <a:r>
              <a:rPr lang="en-US" sz="1800" b="1" dirty="0"/>
              <a:t>Polynomial</a:t>
            </a:r>
            <a:r>
              <a:rPr lang="en-US" sz="1800" dirty="0"/>
              <a:t> features of required degree (2,3,..,n) and then modeled </a:t>
            </a:r>
            <a:r>
              <a:rPr lang="en-US" sz="1800" b="1" dirty="0"/>
              <a:t>using a linear</a:t>
            </a:r>
            <a:r>
              <a:rPr lang="en-US" sz="1800" dirty="0"/>
              <a:t> model."</a:t>
            </a:r>
            <a:endParaRPr lang="en-US" sz="1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40" t="38804" r="41980" b="21609"/>
          <a:stretch/>
        </p:blipFill>
        <p:spPr>
          <a:xfrm>
            <a:off x="1279002" y="2570852"/>
            <a:ext cx="8073341" cy="3989124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MAE: 148174.50781263752 MSE: 23071601655.60501</a:t>
            </a:r>
            <a:r>
              <a:rPr kumimoji="0" lang="en-US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6181" y="1637818"/>
            <a:ext cx="3430503" cy="93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MAE: 148174.50781263752</a:t>
            </a:r>
          </a:p>
          <a:p>
            <a:r>
              <a:rPr lang="en-US" dirty="0"/>
              <a:t>MSE: 23071601655.60501</a:t>
            </a:r>
          </a:p>
        </p:txBody>
      </p:sp>
    </p:spTree>
    <p:extLst>
      <p:ext uri="{BB962C8B-B14F-4D97-AF65-F5344CB8AC3E}">
        <p14:creationId xmlns:p14="http://schemas.microsoft.com/office/powerpoint/2010/main" val="221214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672" y="452718"/>
            <a:ext cx="11192718" cy="884158"/>
          </a:xfrm>
        </p:spPr>
        <p:txBody>
          <a:bodyPr/>
          <a:lstStyle/>
          <a:p>
            <a:r>
              <a:rPr lang="en-US" sz="3200" b="1" dirty="0" smtClean="0"/>
              <a:t>COVID-19 Predictions :  </a:t>
            </a:r>
            <a:br>
              <a:rPr lang="en-US" sz="3200" b="1" dirty="0" smtClean="0"/>
            </a:br>
            <a:r>
              <a:rPr lang="en-US" sz="2000" b="1" dirty="0" smtClean="0"/>
              <a:t>Confirmed cases vs SVM or Polynomial Regression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36" t="21670" r="12945" b="38228"/>
          <a:stretch/>
        </p:blipFill>
        <p:spPr>
          <a:xfrm>
            <a:off x="327004" y="1683465"/>
            <a:ext cx="11644975" cy="43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672" y="452718"/>
            <a:ext cx="11192718" cy="884158"/>
          </a:xfrm>
        </p:spPr>
        <p:txBody>
          <a:bodyPr/>
          <a:lstStyle/>
          <a:p>
            <a:r>
              <a:rPr lang="en-US" sz="3200" b="1" dirty="0" smtClean="0"/>
              <a:t>COVID-19 Predictions :    </a:t>
            </a:r>
            <a:r>
              <a:rPr lang="en-US" sz="2800" dirty="0" smtClean="0"/>
              <a:t>SVM vs Polynomial by day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03" t="33924" r="54953" b="7847"/>
          <a:stretch/>
        </p:blipFill>
        <p:spPr>
          <a:xfrm>
            <a:off x="486136" y="1151682"/>
            <a:ext cx="5304373" cy="5596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23" t="34263" r="52438" b="8016"/>
          <a:stretch/>
        </p:blipFill>
        <p:spPr>
          <a:xfrm>
            <a:off x="5912045" y="1151682"/>
            <a:ext cx="5969368" cy="55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2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Prevention</a:t>
            </a:r>
            <a:r>
              <a:rPr lang="en-US" sz="1800" dirty="0" smtClean="0"/>
              <a:t> : Protect </a:t>
            </a:r>
            <a:r>
              <a:rPr lang="en-US" sz="1800" dirty="0"/>
              <a:t>yourself and others around you by knowing the facts and taking appropriate precautions. Follow advice provided by your local </a:t>
            </a:r>
            <a:r>
              <a:rPr lang="en-US" sz="1800" dirty="0" smtClean="0"/>
              <a:t>public health </a:t>
            </a:r>
            <a:r>
              <a:rPr lang="en-US" sz="1800" dirty="0"/>
              <a:t>agency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9230580" cy="455710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To prevent the spread of COVID-19:</a:t>
            </a:r>
          </a:p>
          <a:p>
            <a:r>
              <a:rPr lang="en-US" dirty="0"/>
              <a:t>Clean your hands often. Use soap and water, or an alcohol-based hand rub.</a:t>
            </a:r>
          </a:p>
          <a:p>
            <a:r>
              <a:rPr lang="en-US" dirty="0"/>
              <a:t>Maintain a safe distance from anyone who is coughing or sneezing.</a:t>
            </a:r>
          </a:p>
          <a:p>
            <a:r>
              <a:rPr lang="en-US" dirty="0"/>
              <a:t>Don’t </a:t>
            </a:r>
            <a:r>
              <a:rPr lang="en-US" dirty="0" smtClean="0"/>
              <a:t>touch your </a:t>
            </a:r>
            <a:r>
              <a:rPr lang="en-US" dirty="0"/>
              <a:t>eyes, nose or mouth</a:t>
            </a:r>
            <a:r>
              <a:rPr lang="en-US" dirty="0" smtClean="0"/>
              <a:t>. Use Gloves and Masks when you are going out.</a:t>
            </a:r>
            <a:endParaRPr lang="en-US" dirty="0"/>
          </a:p>
          <a:p>
            <a:r>
              <a:rPr lang="en-US" dirty="0"/>
              <a:t>Cover your nose and mouth with your bent elbow or a tissue when you cough or sneeze.</a:t>
            </a:r>
          </a:p>
          <a:p>
            <a:r>
              <a:rPr lang="en-US" dirty="0"/>
              <a:t>Stay home if you feel unwell.</a:t>
            </a:r>
          </a:p>
          <a:p>
            <a:r>
              <a:rPr lang="en-US" dirty="0"/>
              <a:t>If you have a fever, a cough, and difficulty breathing, seek medical attention. Call in advance.</a:t>
            </a:r>
          </a:p>
          <a:p>
            <a:r>
              <a:rPr lang="en-US" dirty="0"/>
              <a:t>Follow the directions of your local health authority.</a:t>
            </a:r>
          </a:p>
          <a:p>
            <a:r>
              <a:rPr lang="en-US" dirty="0"/>
              <a:t>Avoiding unneeded visits to medical facilities allows healthcare systems to operate more effectively, therefore protecting you and others.</a:t>
            </a:r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306" tIns="0" rIns="6030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424242"/>
                </a:solidFill>
                <a:effectLst/>
                <a:latin typeface="Roboto-Regular"/>
              </a:rPr>
              <a:t>Protect yourself and others around you by knowing the facts and taking appropriate precautions. Follow advice provided by your local public health agency.</a:t>
            </a:r>
            <a:endParaRPr kumimoji="0" lang="en-US" altLang="en-US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6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5451"/>
          </a:xfrm>
        </p:spPr>
        <p:txBody>
          <a:bodyPr/>
          <a:lstStyle/>
          <a:p>
            <a:r>
              <a:rPr lang="en-US" sz="2800" b="1" dirty="0" smtClean="0"/>
              <a:t>COVID-19 : 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076446"/>
            <a:ext cx="10942151" cy="517195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</a:t>
            </a:r>
            <a:r>
              <a:rPr lang="en-US" sz="2400" dirty="0"/>
              <a:t> 2019–20 coronavirus pandemic is an ongoing pandemic of coronavirus disease 2019 (COVID-19) caused by severe acute respiratory syndrome coronavirus 2 (SARS-CoV-2). The outbreak was identified in Wuhan, China, in </a:t>
            </a:r>
            <a:r>
              <a:rPr lang="en-US" sz="2400" dirty="0" smtClean="0"/>
              <a:t>Dec </a:t>
            </a:r>
            <a:r>
              <a:rPr lang="en-US" sz="2400" dirty="0"/>
              <a:t>2019. </a:t>
            </a:r>
            <a:endParaRPr lang="en-US" sz="2400" dirty="0" smtClean="0"/>
          </a:p>
          <a:p>
            <a:r>
              <a:rPr lang="en-US" sz="2400" dirty="0" smtClean="0"/>
              <a:t>The</a:t>
            </a:r>
            <a:r>
              <a:rPr lang="en-US" sz="2400" dirty="0"/>
              <a:t> </a:t>
            </a:r>
            <a:r>
              <a:rPr lang="en-US" sz="2400" dirty="0" smtClean="0"/>
              <a:t>WHO</a:t>
            </a:r>
            <a:r>
              <a:rPr lang="en-US" sz="2400" dirty="0"/>
              <a:t> declared the outbreak to be a Public Health Emergency of International Concern on 30 </a:t>
            </a:r>
            <a:r>
              <a:rPr lang="en-US" sz="2400" dirty="0" smtClean="0"/>
              <a:t>Jan 2020</a:t>
            </a:r>
            <a:r>
              <a:rPr lang="en-US" sz="2400" dirty="0"/>
              <a:t>, and </a:t>
            </a:r>
            <a:r>
              <a:rPr lang="en-US" sz="2400" dirty="0" err="1"/>
              <a:t>recognised</a:t>
            </a:r>
            <a:r>
              <a:rPr lang="en-US" sz="2400" dirty="0"/>
              <a:t> it as a pandemic on 11 </a:t>
            </a:r>
            <a:r>
              <a:rPr lang="en-US" sz="2400" dirty="0" smtClean="0"/>
              <a:t>Mar </a:t>
            </a:r>
            <a:r>
              <a:rPr lang="en-US" sz="2400" dirty="0"/>
              <a:t>2020. </a:t>
            </a:r>
            <a:endParaRPr lang="en-US" sz="2400" dirty="0" smtClean="0"/>
          </a:p>
          <a:p>
            <a:r>
              <a:rPr lang="en-US" sz="2400" dirty="0" smtClean="0"/>
              <a:t>As </a:t>
            </a:r>
            <a:r>
              <a:rPr lang="en-US" sz="2400" dirty="0"/>
              <a:t>of </a:t>
            </a:r>
            <a:r>
              <a:rPr lang="en-US" sz="2400" dirty="0" smtClean="0"/>
              <a:t>20 Apr </a:t>
            </a:r>
            <a:r>
              <a:rPr lang="en-US" sz="2400" dirty="0"/>
              <a:t>2020, more than 2.4 million cases of COVID-19 have been reported in 185 countries and territories, resulting in more than 165,000 deaths. More than 623,000 people have recovered, although there may be a possibility of relapse or reinfection</a:t>
            </a:r>
            <a:r>
              <a:rPr lang="en-US" sz="2400" dirty="0" smtClean="0"/>
              <a:t>.</a:t>
            </a:r>
          </a:p>
          <a:p>
            <a:r>
              <a:rPr lang="en-US" sz="2200" dirty="0" smtClean="0"/>
              <a:t>'CO</a:t>
            </a:r>
            <a:r>
              <a:rPr lang="en-US" sz="2200" dirty="0"/>
              <a:t>' stands for 'corona‘, </a:t>
            </a:r>
            <a:r>
              <a:rPr lang="en-US" sz="2400" dirty="0"/>
              <a:t>'VI' for 'virus’ and 'D' for disease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9398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981" t="28546" r="19471" b="13420"/>
          <a:stretch/>
        </p:blipFill>
        <p:spPr>
          <a:xfrm>
            <a:off x="181746" y="109001"/>
            <a:ext cx="11747844" cy="63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0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9981321" cy="4195763"/>
          </a:xfrm>
        </p:spPr>
        <p:txBody>
          <a:bodyPr/>
          <a:lstStyle/>
          <a:p>
            <a:endParaRPr lang="en-US" dirty="0"/>
          </a:p>
          <a:p>
            <a:r>
              <a:rPr lang="en-US" sz="2400" dirty="0" err="1"/>
              <a:t>Github</a:t>
            </a:r>
            <a:r>
              <a:rPr lang="en-US" sz="2400" dirty="0"/>
              <a:t> files can be accessed at the below path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github.com/sreelakshmiTCH/IBM_Data_Science_Coursera_Capstone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59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267429"/>
            <a:ext cx="10361858" cy="5088556"/>
          </a:xfrm>
        </p:spPr>
        <p:txBody>
          <a:bodyPr>
            <a:normAutofit lnSpcReduction="10000"/>
          </a:bodyPr>
          <a:lstStyle/>
          <a:p>
            <a:pPr fontAlgn="base"/>
            <a:endParaRPr lang="en-US" dirty="0"/>
          </a:p>
          <a:p>
            <a:pPr fontAlgn="base"/>
            <a:r>
              <a:rPr lang="en-US" sz="2800" dirty="0"/>
              <a:t>I would like to </a:t>
            </a:r>
            <a:r>
              <a:rPr lang="en-US" sz="2800" dirty="0" smtClean="0"/>
              <a:t>say Thanks to</a:t>
            </a:r>
            <a:endParaRPr lang="en-US" sz="2800" dirty="0" smtClean="0"/>
          </a:p>
          <a:p>
            <a:pPr fontAlgn="base"/>
            <a:r>
              <a:rPr lang="en-US" sz="2800" b="1" dirty="0" smtClean="0"/>
              <a:t>Johns </a:t>
            </a:r>
            <a:r>
              <a:rPr lang="en-US" sz="2800" b="1" dirty="0"/>
              <a:t>Hopkins </a:t>
            </a:r>
            <a:r>
              <a:rPr lang="en-US" sz="2800" b="1" dirty="0" smtClean="0"/>
              <a:t>University </a:t>
            </a:r>
            <a:r>
              <a:rPr lang="en-US" sz="2800" dirty="0" smtClean="0"/>
              <a:t>for the dataset,</a:t>
            </a:r>
          </a:p>
          <a:p>
            <a:pPr fontAlgn="base"/>
            <a:r>
              <a:rPr lang="en-US" sz="2800" b="1" dirty="0" err="1" smtClean="0"/>
              <a:t>Github</a:t>
            </a:r>
            <a:r>
              <a:rPr lang="en-US" sz="2800" dirty="0" smtClean="0"/>
              <a:t> for the having COVID-19 time series repository files</a:t>
            </a:r>
          </a:p>
          <a:p>
            <a:pPr fontAlgn="base"/>
            <a:r>
              <a:rPr lang="en-US" sz="2800" b="1" dirty="0" err="1" smtClean="0"/>
              <a:t>Kaggle</a:t>
            </a:r>
            <a:r>
              <a:rPr lang="en-US" sz="2800" dirty="0" smtClean="0"/>
              <a:t> for referring to the dataset </a:t>
            </a:r>
            <a:r>
              <a:rPr lang="en-US" sz="2800" dirty="0" err="1" smtClean="0"/>
              <a:t>Github</a:t>
            </a:r>
            <a:r>
              <a:rPr lang="en-US" sz="2800" dirty="0" smtClean="0"/>
              <a:t> files and some of the code</a:t>
            </a:r>
          </a:p>
          <a:p>
            <a:pPr fontAlgn="base"/>
            <a:r>
              <a:rPr lang="en-US" sz="2800" b="1" dirty="0" smtClean="0"/>
              <a:t>IBM</a:t>
            </a:r>
            <a:r>
              <a:rPr lang="en-US" sz="2800" dirty="0" smtClean="0"/>
              <a:t> </a:t>
            </a:r>
            <a:r>
              <a:rPr lang="en-US" sz="2800" dirty="0"/>
              <a:t>for </a:t>
            </a:r>
            <a:r>
              <a:rPr lang="en-US" sz="2800" dirty="0" smtClean="0"/>
              <a:t>Providing an opportunity to work on the Capstone Project using IBM Watson Studio.</a:t>
            </a:r>
          </a:p>
          <a:p>
            <a:pPr fontAlgn="base"/>
            <a:r>
              <a:rPr lang="en-US" sz="2800" dirty="0"/>
              <a:t>my instructor </a:t>
            </a:r>
            <a:r>
              <a:rPr lang="en-US" sz="2800" b="1" dirty="0"/>
              <a:t>Romeo </a:t>
            </a:r>
            <a:r>
              <a:rPr lang="en-US" sz="2800" b="1" dirty="0" err="1"/>
              <a:t>Kienzler</a:t>
            </a:r>
            <a:r>
              <a:rPr lang="en-US" sz="2800" b="1" dirty="0"/>
              <a:t> </a:t>
            </a:r>
            <a:r>
              <a:rPr lang="en-US" sz="2800" dirty="0"/>
              <a:t>for teaching </a:t>
            </a:r>
            <a:r>
              <a:rPr lang="en-US" sz="2800" b="1" dirty="0"/>
              <a:t>Coursera</a:t>
            </a:r>
            <a:r>
              <a:rPr lang="en-US" sz="2800" dirty="0"/>
              <a:t> classes on </a:t>
            </a:r>
            <a:r>
              <a:rPr lang="en-US" sz="2800" dirty="0" smtClean="0"/>
              <a:t>IBM Advanced </a:t>
            </a:r>
            <a:r>
              <a:rPr lang="en-US" sz="2800" dirty="0"/>
              <a:t>Machine Learning</a:t>
            </a:r>
            <a:r>
              <a:rPr lang="en-US" sz="2800" dirty="0" smtClean="0"/>
              <a:t>.</a:t>
            </a:r>
          </a:p>
          <a:p>
            <a:pPr fontAlgn="base"/>
            <a:r>
              <a:rPr lang="en-US" sz="2800" dirty="0"/>
              <a:t>m</a:t>
            </a:r>
            <a:r>
              <a:rPr lang="en-US" sz="2800" dirty="0" smtClean="0"/>
              <a:t>y Stakeholders and Peers for </a:t>
            </a:r>
            <a:r>
              <a:rPr lang="en-US" sz="2800" dirty="0" err="1" smtClean="0"/>
              <a:t>reviwing</a:t>
            </a:r>
            <a:r>
              <a:rPr lang="en-US" sz="2800" dirty="0"/>
              <a:t>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1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25707"/>
            <a:ext cx="9404723" cy="526648"/>
          </a:xfrm>
        </p:spPr>
        <p:txBody>
          <a:bodyPr/>
          <a:lstStyle/>
          <a:p>
            <a:r>
              <a:rPr lang="en-US" sz="2800" b="1" dirty="0"/>
              <a:t>COVID-19 </a:t>
            </a:r>
            <a:r>
              <a:rPr lang="en-US" sz="2800" b="1" dirty="0"/>
              <a:t>Predictions : data set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2825"/>
            <a:ext cx="10626969" cy="5726575"/>
          </a:xfrm>
        </p:spPr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 smtClean="0"/>
              <a:t>this Project I’m </a:t>
            </a:r>
            <a:r>
              <a:rPr lang="en-US" dirty="0" smtClean="0"/>
              <a:t>referring to </a:t>
            </a:r>
            <a:r>
              <a:rPr lang="en-US" dirty="0" err="1" smtClean="0"/>
              <a:t>Kaggle</a:t>
            </a:r>
            <a:r>
              <a:rPr lang="en-US" dirty="0" smtClean="0"/>
              <a:t> Competition Site and using </a:t>
            </a:r>
            <a:r>
              <a:rPr lang="en-US" dirty="0" smtClean="0"/>
              <a:t>John Hopkins </a:t>
            </a:r>
            <a:r>
              <a:rPr lang="en-US" dirty="0" smtClean="0"/>
              <a:t>University </a:t>
            </a:r>
            <a:r>
              <a:rPr lang="en-US" dirty="0" err="1" smtClean="0"/>
              <a:t>DataSet</a:t>
            </a:r>
            <a:r>
              <a:rPr lang="en-US" dirty="0" smtClean="0"/>
              <a:t> from </a:t>
            </a:r>
            <a:r>
              <a:rPr lang="en-US" b="1" dirty="0" err="1" smtClean="0"/>
              <a:t>Github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8238" t="4287" r="10880" b="10588"/>
          <a:stretch/>
        </p:blipFill>
        <p:spPr>
          <a:xfrm>
            <a:off x="646111" y="1637819"/>
            <a:ext cx="10407712" cy="51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4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71641"/>
          </a:xfrm>
        </p:spPr>
        <p:txBody>
          <a:bodyPr/>
          <a:lstStyle/>
          <a:p>
            <a:r>
              <a:rPr lang="en-US" sz="2800" b="1" dirty="0"/>
              <a:t>COVID-19 Predictions </a:t>
            </a:r>
            <a:r>
              <a:rPr lang="en-US" sz="2800" b="1" dirty="0" smtClean="0"/>
              <a:t>: Use Case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52622"/>
            <a:ext cx="8946541" cy="4795777"/>
          </a:xfrm>
        </p:spPr>
        <p:txBody>
          <a:bodyPr/>
          <a:lstStyle/>
          <a:p>
            <a:r>
              <a:rPr lang="en-US" sz="2800" b="1" dirty="0" smtClean="0"/>
              <a:t>Predicting </a:t>
            </a:r>
            <a:r>
              <a:rPr lang="en-US" sz="2800" b="1" dirty="0"/>
              <a:t>the Coronavirus COVID-19 confirmed cases </a:t>
            </a:r>
            <a:r>
              <a:rPr lang="en-US" sz="2800" dirty="0"/>
              <a:t>for World and US by using Sequential Model. Show visualizations with Table data and  </a:t>
            </a:r>
            <a:r>
              <a:rPr lang="en-US" sz="2800" dirty="0" smtClean="0"/>
              <a:t>various Graphs </a:t>
            </a:r>
            <a:endParaRPr lang="en-US" sz="2800" dirty="0"/>
          </a:p>
          <a:p>
            <a:r>
              <a:rPr lang="en-US" sz="2800" dirty="0" smtClean="0"/>
              <a:t>Solution </a:t>
            </a:r>
            <a:r>
              <a:rPr lang="en-US" sz="2800" dirty="0"/>
              <a:t>to the </a:t>
            </a:r>
            <a:r>
              <a:rPr lang="en-US" sz="2800" dirty="0" smtClean="0"/>
              <a:t>use </a:t>
            </a:r>
            <a:r>
              <a:rPr lang="en-US" sz="2800" dirty="0"/>
              <a:t>case : My Solution is presented in PowerPoint </a:t>
            </a:r>
            <a:r>
              <a:rPr lang="en-US" sz="2800" dirty="0" smtClean="0"/>
              <a:t>in the next few slides and </a:t>
            </a:r>
            <a:r>
              <a:rPr lang="en-US" sz="2800" dirty="0"/>
              <a:t>it is in notebook.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2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46538"/>
            <a:ext cx="9404723" cy="756140"/>
          </a:xfrm>
        </p:spPr>
        <p:txBody>
          <a:bodyPr/>
          <a:lstStyle/>
          <a:p>
            <a:r>
              <a:rPr lang="en-US" sz="2800" b="1" dirty="0"/>
              <a:t>COVID-19 Predictions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902678"/>
            <a:ext cx="10162565" cy="5345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Architectural </a:t>
            </a:r>
            <a:r>
              <a:rPr lang="en-US" sz="2800" b="1" dirty="0" smtClean="0"/>
              <a:t>choices </a:t>
            </a:r>
            <a:r>
              <a:rPr lang="en-US" sz="2800" b="1" dirty="0" smtClean="0"/>
              <a:t>:</a:t>
            </a:r>
          </a:p>
          <a:p>
            <a:pPr marL="0" indent="0">
              <a:buNone/>
            </a:pPr>
            <a:endParaRPr lang="en-US" sz="2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sz="2400" dirty="0" smtClean="0"/>
              <a:t>Data Source : JHU </a:t>
            </a:r>
            <a:r>
              <a:rPr lang="en-US" sz="2400" dirty="0"/>
              <a:t>CSSE Repository </a:t>
            </a:r>
            <a:r>
              <a:rPr lang="en-US" sz="2400" dirty="0" smtClean="0"/>
              <a:t>CSV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  Data Integration : Jupyter 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  Data Repository : IBM Watson Studio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  Analytics &amp; Exploration </a:t>
            </a:r>
            <a:r>
              <a:rPr lang="en-US" sz="2400" dirty="0"/>
              <a:t>:  Jupyter 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 Actionable Insights : </a:t>
            </a:r>
            <a:r>
              <a:rPr lang="en-US" sz="2400" dirty="0"/>
              <a:t>Jupyter </a:t>
            </a:r>
            <a:r>
              <a:rPr lang="en-US" sz="2400" dirty="0" smtClean="0"/>
              <a:t>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  Applications </a:t>
            </a:r>
            <a:r>
              <a:rPr lang="en-US" dirty="0"/>
              <a:t>/ Data </a:t>
            </a:r>
            <a:r>
              <a:rPr lang="en-US" dirty="0" smtClean="0"/>
              <a:t>Products : PowerPoint Presentation, </a:t>
            </a:r>
            <a:r>
              <a:rPr lang="en-US" dirty="0"/>
              <a:t>Jupyter notebook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7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 </a:t>
            </a:r>
            <a:r>
              <a:rPr lang="en-US" dirty="0" err="1" smtClean="0"/>
              <a:t>Assesment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73566"/>
            <a:ext cx="10826649" cy="4774834"/>
          </a:xfrm>
        </p:spPr>
        <p:txBody>
          <a:bodyPr>
            <a:noAutofit/>
          </a:bodyPr>
          <a:lstStyle/>
          <a:p>
            <a:r>
              <a:rPr lang="en-US" sz="2400" dirty="0"/>
              <a:t>Poor </a:t>
            </a:r>
            <a:r>
              <a:rPr lang="en-US" sz="2400" b="1" dirty="0"/>
              <a:t>data quality</a:t>
            </a:r>
            <a:r>
              <a:rPr lang="en-US" sz="2400" dirty="0"/>
              <a:t> is hindering organizations from performing to their full potential. This is where </a:t>
            </a:r>
            <a:r>
              <a:rPr lang="en-US" sz="2400" b="1" dirty="0"/>
              <a:t>machine learning</a:t>
            </a:r>
            <a:r>
              <a:rPr lang="en-US" sz="2400" dirty="0"/>
              <a:t> assumes its crucial role. </a:t>
            </a:r>
          </a:p>
          <a:p>
            <a:pPr lvl="1"/>
            <a:r>
              <a:rPr lang="en-US" sz="2400" dirty="0"/>
              <a:t>Missing values </a:t>
            </a:r>
          </a:p>
          <a:p>
            <a:pPr lvl="1"/>
            <a:r>
              <a:rPr lang="en-US" sz="2400" dirty="0" smtClean="0"/>
              <a:t>Uniqueness</a:t>
            </a:r>
            <a:r>
              <a:rPr lang="en-US" sz="2400" dirty="0"/>
              <a:t> 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actual data transformations are implemented in the Feature Creation asset deliverable; therefore, Data Cleansing is part of the Feature Creation task in this process model</a:t>
            </a:r>
            <a:r>
              <a:rPr lang="en-US" sz="2400" dirty="0" smtClean="0"/>
              <a:t>.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18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3518"/>
          </a:xfrm>
        </p:spPr>
        <p:txBody>
          <a:bodyPr/>
          <a:lstStyle/>
          <a:p>
            <a:r>
              <a:rPr lang="en-US" sz="2800" b="1" dirty="0"/>
              <a:t>COVID-19 </a:t>
            </a:r>
            <a:r>
              <a:rPr lang="en-US" sz="2800" b="1" dirty="0" smtClean="0"/>
              <a:t>Predictions : </a:t>
            </a:r>
            <a:br>
              <a:rPr lang="en-US" sz="2800" b="1" dirty="0" smtClean="0"/>
            </a:br>
            <a:r>
              <a:rPr lang="en-US" sz="2400" b="1" dirty="0" smtClean="0"/>
              <a:t>Data Preprocessing &amp; Feature Engineering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94624"/>
            <a:ext cx="10964794" cy="4853775"/>
          </a:xfrm>
        </p:spPr>
        <p:txBody>
          <a:bodyPr>
            <a:normAutofit/>
          </a:bodyPr>
          <a:lstStyle/>
          <a:p>
            <a:r>
              <a:rPr lang="en-US" sz="2400" dirty="0"/>
              <a:t>Model performance depends highly on how well data </a:t>
            </a:r>
            <a:r>
              <a:rPr lang="en-US" sz="2400" dirty="0" smtClean="0"/>
              <a:t>preprocessing </a:t>
            </a:r>
            <a:r>
              <a:rPr lang="en-US" sz="2400" dirty="0"/>
              <a:t>has been carried out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If </a:t>
            </a:r>
            <a:r>
              <a:rPr lang="en-US" sz="2400" dirty="0"/>
              <a:t>features provided in the Model </a:t>
            </a:r>
            <a:r>
              <a:rPr lang="en-US" sz="2400" dirty="0" smtClean="0"/>
              <a:t>contains most of the information required to perform </a:t>
            </a:r>
            <a:r>
              <a:rPr lang="en-US" sz="2400" dirty="0"/>
              <a:t>Supervised or </a:t>
            </a:r>
            <a:r>
              <a:rPr lang="en-US" sz="2400" dirty="0" err="1"/>
              <a:t>UnSupervised</a:t>
            </a:r>
            <a:r>
              <a:rPr lang="en-US" sz="2400" dirty="0"/>
              <a:t> Learning </a:t>
            </a:r>
            <a:r>
              <a:rPr lang="en-US" sz="2400" dirty="0" smtClean="0"/>
              <a:t>, </a:t>
            </a:r>
            <a:r>
              <a:rPr lang="en-US" sz="2400" dirty="0"/>
              <a:t>Model will perform much better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Feature Creation and Feature Engineering is one of the most important tasks in machine learning since it hugely impacts model performance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Feature Transformation  : Imputing </a:t>
            </a:r>
            <a:r>
              <a:rPr lang="en-US" sz="2400" dirty="0"/>
              <a:t> Some algorithms are very sensitive to missing </a:t>
            </a:r>
            <a:r>
              <a:rPr lang="en-US" sz="2400" dirty="0" smtClean="0"/>
              <a:t>values, so filling </a:t>
            </a:r>
            <a:r>
              <a:rPr lang="en-US" sz="2400" dirty="0"/>
              <a:t>of empty fields based on its value distribution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4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3374"/>
          </a:xfrm>
        </p:spPr>
        <p:txBody>
          <a:bodyPr/>
          <a:lstStyle/>
          <a:p>
            <a:r>
              <a:rPr lang="en-US" sz="2800" b="1" dirty="0"/>
              <a:t>COVID-19 </a:t>
            </a:r>
            <a:r>
              <a:rPr lang="en-US" sz="2800" b="1" dirty="0" smtClean="0"/>
              <a:t>Predictions : Conti..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084386"/>
            <a:ext cx="8946541" cy="5164014"/>
          </a:xfrm>
        </p:spPr>
        <p:txBody>
          <a:bodyPr>
            <a:normAutofit/>
          </a:bodyPr>
          <a:lstStyle/>
          <a:p>
            <a:r>
              <a:rPr lang="en-US" b="1" dirty="0"/>
              <a:t>Feature </a:t>
            </a:r>
            <a:r>
              <a:rPr lang="en-US" b="1" dirty="0" smtClean="0"/>
              <a:t>Aggregation</a:t>
            </a:r>
          </a:p>
          <a:p>
            <a:r>
              <a:rPr lang="en-US" dirty="0"/>
              <a:t>Feature Creation :  Aggregate-on-Target : Aggregating data at the Country/State </a:t>
            </a:r>
            <a:r>
              <a:rPr lang="en-US" dirty="0" smtClean="0"/>
              <a:t>level </a:t>
            </a:r>
            <a:r>
              <a:rPr lang="en-US" dirty="0"/>
              <a:t>to put the data in a better perspective</a:t>
            </a:r>
          </a:p>
          <a:p>
            <a:r>
              <a:rPr lang="en-US" dirty="0" smtClean="0"/>
              <a:t>Feature Importance has been plotted. Feature Selection was carried out based on Feature Importance plot.</a:t>
            </a:r>
          </a:p>
          <a:p>
            <a:r>
              <a:rPr lang="en-US" dirty="0" smtClean="0"/>
              <a:t>This </a:t>
            </a:r>
            <a:r>
              <a:rPr lang="en-US" dirty="0"/>
              <a:t>results in reduction of memory consumption and processing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Train </a:t>
            </a:r>
            <a:r>
              <a:rPr lang="en-US" dirty="0"/>
              <a:t>test split </a:t>
            </a:r>
            <a:endParaRPr lang="en-US" dirty="0"/>
          </a:p>
          <a:p>
            <a:r>
              <a:rPr lang="en-US" dirty="0" smtClean="0"/>
              <a:t>Graphs in this Project</a:t>
            </a:r>
          </a:p>
          <a:p>
            <a:pPr lvl="1"/>
            <a:r>
              <a:rPr lang="en-US" dirty="0" smtClean="0"/>
              <a:t>Displays the </a:t>
            </a:r>
            <a:r>
              <a:rPr lang="en-US" dirty="0" smtClean="0"/>
              <a:t>data by number of </a:t>
            </a:r>
            <a:r>
              <a:rPr lang="en-US" dirty="0" smtClean="0"/>
              <a:t>Cases per Days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Displays the </a:t>
            </a:r>
            <a:r>
              <a:rPr lang="en-US" dirty="0" smtClean="0"/>
              <a:t>confirmed cases by top 10 </a:t>
            </a:r>
            <a:r>
              <a:rPr lang="en-US" dirty="0" smtClean="0"/>
              <a:t>Countries,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3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3713"/>
          </a:xfrm>
        </p:spPr>
        <p:txBody>
          <a:bodyPr/>
          <a:lstStyle/>
          <a:p>
            <a:r>
              <a:rPr lang="en-US" sz="3200" b="1" dirty="0"/>
              <a:t>COVID-19 Predictions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42646"/>
            <a:ext cx="10613903" cy="5005753"/>
          </a:xfrm>
        </p:spPr>
        <p:txBody>
          <a:bodyPr/>
          <a:lstStyle/>
          <a:p>
            <a:r>
              <a:rPr lang="en-US" dirty="0"/>
              <a:t>c) Model performance indicators : </a:t>
            </a:r>
            <a:endParaRPr lang="en-US" dirty="0" smtClean="0"/>
          </a:p>
          <a:p>
            <a:pPr lvl="1"/>
            <a:r>
              <a:rPr lang="en-US" sz="2000" dirty="0" smtClean="0"/>
              <a:t>MAE </a:t>
            </a:r>
            <a:r>
              <a:rPr lang="en-US" sz="2000" dirty="0"/>
              <a:t>(Mean Absolute Error) : is the average of the difference between the Original Values and the Predicted Values. It gives us the measure of how far the predictions were from the actual output.</a:t>
            </a:r>
          </a:p>
          <a:p>
            <a:pPr lvl="1"/>
            <a:r>
              <a:rPr lang="en-US" sz="2000" dirty="0"/>
              <a:t>MSE (Mean Squared Error) : takes the average of the </a:t>
            </a:r>
            <a:r>
              <a:rPr lang="en-US" sz="2000" b="1" dirty="0"/>
              <a:t>square </a:t>
            </a:r>
            <a:r>
              <a:rPr lang="en-US" sz="2000" dirty="0"/>
              <a:t>of the difference between the original values and the predicted values. The advantage of MSE being that it is easier to compute the gradient </a:t>
            </a:r>
            <a:endParaRPr lang="en-US" sz="2000" dirty="0" smtClean="0"/>
          </a:p>
          <a:p>
            <a:pPr lvl="1"/>
            <a:endParaRPr lang="en-US" sz="2000" dirty="0"/>
          </a:p>
          <a:p>
            <a:r>
              <a:rPr lang="en-US" dirty="0"/>
              <a:t>d) Model algorithm : I used Sequential Model algorithms for COVID-19 Predictions. </a:t>
            </a:r>
          </a:p>
          <a:p>
            <a:pPr lvl="1"/>
            <a:r>
              <a:rPr lang="en-US" sz="2000" dirty="0"/>
              <a:t>SVM (Support Vector Machine) </a:t>
            </a:r>
          </a:p>
          <a:p>
            <a:pPr lvl="1"/>
            <a:r>
              <a:rPr lang="en-US" sz="2000" dirty="0"/>
              <a:t>Polynomial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81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1594</TotalTime>
  <Words>735</Words>
  <Application>Microsoft Office PowerPoint</Application>
  <PresentationFormat>Widescreen</PresentationFormat>
  <Paragraphs>95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Courier New</vt:lpstr>
      <vt:lpstr>Roboto-Regular</vt:lpstr>
      <vt:lpstr>Wingdings 3</vt:lpstr>
      <vt:lpstr>Ion</vt:lpstr>
      <vt:lpstr>IBM Advanced Data Science Capstone Project    COVID-19 Predictions                                            - by Sree </vt:lpstr>
      <vt:lpstr>COVID-19 : </vt:lpstr>
      <vt:lpstr>COVID-19 Predictions : data set </vt:lpstr>
      <vt:lpstr>COVID-19 Predictions : Use Case</vt:lpstr>
      <vt:lpstr>COVID-19 Predictions</vt:lpstr>
      <vt:lpstr>Data Quality Assesment</vt:lpstr>
      <vt:lpstr>COVID-19 Predictions :  Data Preprocessing &amp; Feature Engineering </vt:lpstr>
      <vt:lpstr>COVID-19 Predictions : Conti..</vt:lpstr>
      <vt:lpstr>COVID-19 Predictions</vt:lpstr>
      <vt:lpstr>COVID-19 Predictions : Cases by World, US</vt:lpstr>
      <vt:lpstr>COVID-19 Predictions : Daily Increase in Cases</vt:lpstr>
      <vt:lpstr>COVID-19 Predictions  : US cases in the top </vt:lpstr>
      <vt:lpstr>COVID-19 Predictions : Chart by top 10 World, US</vt:lpstr>
      <vt:lpstr>COVID-19 Predictions : Data by Province/State</vt:lpstr>
      <vt:lpstr>COVID-19 Predictions : SVM  In machine learning, support-vector machines are supervised learning models with associated learning algorithms that analyze data used for classification and regression analysis.</vt:lpstr>
      <vt:lpstr>COVID-19 Predictions :  Polynomial Regression  original features are converted into Polynomial features of required degree (2,3,..,n) and then modeled using a linear model."</vt:lpstr>
      <vt:lpstr>COVID-19 Predictions :   Confirmed cases vs SVM or Polynomial Regression</vt:lpstr>
      <vt:lpstr>COVID-19 Predictions :    SVM vs Polynomial by day</vt:lpstr>
      <vt:lpstr>Prevention : Protect yourself and others around you by knowing the facts and taking appropriate precautions. Follow advice provided by your local public health agency.</vt:lpstr>
      <vt:lpstr>PowerPoint Presentation</vt:lpstr>
      <vt:lpstr>Reference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Advanced Data Science Capstone Project</dc:title>
  <dc:creator>Sree Chilukoori</dc:creator>
  <cp:lastModifiedBy>Sree Chilukoori</cp:lastModifiedBy>
  <cp:revision>134</cp:revision>
  <dcterms:created xsi:type="dcterms:W3CDTF">2020-04-18T17:49:53Z</dcterms:created>
  <dcterms:modified xsi:type="dcterms:W3CDTF">2020-04-20T03:54:49Z</dcterms:modified>
</cp:coreProperties>
</file>